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7" r:id="rId2"/>
    <p:sldId id="257" r:id="rId3"/>
    <p:sldId id="270" r:id="rId4"/>
    <p:sldId id="256" r:id="rId5"/>
    <p:sldId id="258" r:id="rId6"/>
    <p:sldId id="266" r:id="rId7"/>
    <p:sldId id="264" r:id="rId8"/>
    <p:sldId id="260" r:id="rId9"/>
    <p:sldId id="262" r:id="rId10"/>
    <p:sldId id="261" r:id="rId11"/>
    <p:sldId id="268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7268"/>
    <a:srgbClr val="ED4DCB"/>
    <a:srgbClr val="E923B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>
      <p:cViewPr>
        <p:scale>
          <a:sx n="70" d="100"/>
          <a:sy n="70" d="100"/>
        </p:scale>
        <p:origin x="-138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C1033-5B9A-4CB8-B405-0881B9E34C3B}" type="datetimeFigureOut">
              <a:rPr lang="es-MX" smtClean="0"/>
              <a:pPr/>
              <a:t>22/09/2014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AC7E0-C617-4ED4-8E44-D710B1D43BD5}" type="slidenum">
              <a:rPr lang="es-MX" smtClean="0"/>
              <a:pPr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24169-CBC7-4BC6-82FE-5E4D70124555}" type="datetimeFigureOut">
              <a:rPr lang="es-MX" smtClean="0"/>
              <a:pPr/>
              <a:t>22/09/2014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9BF4-1D24-4988-876E-28C039D746CA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24169-CBC7-4BC6-82FE-5E4D70124555}" type="datetimeFigureOut">
              <a:rPr lang="es-MX" smtClean="0"/>
              <a:pPr/>
              <a:t>22/09/2014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9BF4-1D24-4988-876E-28C039D746CA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24169-CBC7-4BC6-82FE-5E4D70124555}" type="datetimeFigureOut">
              <a:rPr lang="es-MX" smtClean="0"/>
              <a:pPr/>
              <a:t>22/09/2014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9BF4-1D24-4988-876E-28C039D746CA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24169-CBC7-4BC6-82FE-5E4D70124555}" type="datetimeFigureOut">
              <a:rPr lang="es-MX" smtClean="0"/>
              <a:pPr/>
              <a:t>22/09/2014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9BF4-1D24-4988-876E-28C039D746CA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24169-CBC7-4BC6-82FE-5E4D70124555}" type="datetimeFigureOut">
              <a:rPr lang="es-MX" smtClean="0"/>
              <a:pPr/>
              <a:t>22/09/2014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9BF4-1D24-4988-876E-28C039D746CA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24169-CBC7-4BC6-82FE-5E4D70124555}" type="datetimeFigureOut">
              <a:rPr lang="es-MX" smtClean="0"/>
              <a:pPr/>
              <a:t>22/09/2014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9BF4-1D24-4988-876E-28C039D746CA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24169-CBC7-4BC6-82FE-5E4D70124555}" type="datetimeFigureOut">
              <a:rPr lang="es-MX" smtClean="0"/>
              <a:pPr/>
              <a:t>22/09/2014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9BF4-1D24-4988-876E-28C039D746CA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24169-CBC7-4BC6-82FE-5E4D70124555}" type="datetimeFigureOut">
              <a:rPr lang="es-MX" smtClean="0"/>
              <a:pPr/>
              <a:t>22/09/2014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9BF4-1D24-4988-876E-28C039D746CA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24169-CBC7-4BC6-82FE-5E4D70124555}" type="datetimeFigureOut">
              <a:rPr lang="es-MX" smtClean="0"/>
              <a:pPr/>
              <a:t>22/09/2014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9BF4-1D24-4988-876E-28C039D746CA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24169-CBC7-4BC6-82FE-5E4D70124555}" type="datetimeFigureOut">
              <a:rPr lang="es-MX" smtClean="0"/>
              <a:pPr/>
              <a:t>22/09/2014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9BF4-1D24-4988-876E-28C039D746CA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24169-CBC7-4BC6-82FE-5E4D70124555}" type="datetimeFigureOut">
              <a:rPr lang="es-MX" smtClean="0"/>
              <a:pPr/>
              <a:t>22/09/2014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A9BF4-1D24-4988-876E-28C039D746CA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3000"/>
            <a:lum/>
          </a:blip>
          <a:srcRect/>
          <a:tile tx="0" ty="0" sx="31300" sy="313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24169-CBC7-4BC6-82FE-5E4D70124555}" type="datetimeFigureOut">
              <a:rPr lang="es-MX" smtClean="0"/>
              <a:pPr/>
              <a:t>22/09/2014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A9BF4-1D24-4988-876E-28C039D746CA}" type="slidenum">
              <a:rPr lang="es-MX" smtClean="0"/>
              <a:pPr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solidFill>
            <a:srgbClr val="727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TextBox 3"/>
          <p:cNvSpPr txBox="1"/>
          <p:nvPr/>
        </p:nvSpPr>
        <p:spPr>
          <a:xfrm rot="16200000">
            <a:off x="-3037593" y="3189703"/>
            <a:ext cx="710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800" dirty="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Times New Roman" pitchFamily="18" charset="0"/>
              </a:rPr>
              <a:t>CENTRO COMUNITARIOCLUB DE LEONES</a:t>
            </a:r>
            <a:endParaRPr lang="es-MX" sz="2800" dirty="0">
              <a:solidFill>
                <a:schemeClr val="bg1">
                  <a:lumMod val="95000"/>
                </a:schemeClr>
              </a:solidFill>
              <a:latin typeface="Century Gothic" pitchFamily="34" charset="0"/>
              <a:cs typeface="Times New Roman" pitchFamily="18" charset="0"/>
            </a:endParaRPr>
          </a:p>
        </p:txBody>
      </p:sp>
      <p:pic>
        <p:nvPicPr>
          <p:cNvPr id="5" name="Picture 4" descr="LOGOSINFONDO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lum bright="7000" contrast="100000"/>
          </a:blip>
          <a:stretch>
            <a:fillRect/>
          </a:stretch>
        </p:blipFill>
        <p:spPr>
          <a:xfrm>
            <a:off x="827585" y="980728"/>
            <a:ext cx="9346988" cy="5877272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260648"/>
            <a:ext cx="8229600" cy="634082"/>
          </a:xfrm>
        </p:spPr>
        <p:txBody>
          <a:bodyPr>
            <a:noAutofit/>
          </a:bodyPr>
          <a:lstStyle/>
          <a:p>
            <a:r>
              <a:rPr lang="es-MX" sz="2400" dirty="0">
                <a:latin typeface="Century Gothic" pitchFamily="34" charset="0"/>
              </a:rPr>
              <a:t>NORMA Oficial Mexicana </a:t>
            </a:r>
            <a:r>
              <a:rPr lang="es-MX" sz="2400" dirty="0" smtClean="0">
                <a:latin typeface="Century Gothic" pitchFamily="34" charset="0"/>
              </a:rPr>
              <a:t>NOM-197-SSA1-2000</a:t>
            </a:r>
            <a:endParaRPr lang="es-MX" sz="2400" dirty="0">
              <a:latin typeface="Century Gothic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55576" y="1124744"/>
            <a:ext cx="8388424" cy="295232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s-MX" sz="1800" b="1" dirty="0" smtClean="0">
                <a:latin typeface="Century Gothic" pitchFamily="34" charset="0"/>
              </a:rPr>
              <a:t>Apéndice Q (Normativo)</a:t>
            </a:r>
          </a:p>
          <a:p>
            <a:pPr algn="ctr">
              <a:buNone/>
            </a:pPr>
            <a:r>
              <a:rPr lang="es-MX" sz="1800" b="1" dirty="0" smtClean="0">
                <a:latin typeface="Century Gothic" pitchFamily="34" charset="0"/>
              </a:rPr>
              <a:t>Almacén temporal de residuos peligrosos biológico-infecciosos (RPBI)</a:t>
            </a:r>
          </a:p>
          <a:p>
            <a:pPr>
              <a:buNone/>
            </a:pPr>
            <a:endParaRPr lang="es-MX" sz="1800" b="1" dirty="0" smtClean="0">
              <a:latin typeface="Century Gothic" pitchFamily="34" charset="0"/>
            </a:endParaRPr>
          </a:p>
          <a:p>
            <a:r>
              <a:rPr lang="es-MX" sz="1800" dirty="0" smtClean="0">
                <a:latin typeface="Century Gothic" pitchFamily="34" charset="0"/>
              </a:rPr>
              <a:t>Área para basura tipo municipal</a:t>
            </a:r>
          </a:p>
          <a:p>
            <a:r>
              <a:rPr lang="es-MX" sz="1800" dirty="0" smtClean="0">
                <a:latin typeface="Century Gothic" pitchFamily="34" charset="0"/>
              </a:rPr>
              <a:t>Área para Residuos Peligrosos Biológicos-Infecciosos (RPBI)</a:t>
            </a:r>
          </a:p>
          <a:p>
            <a:r>
              <a:rPr lang="es-MX" sz="1800" dirty="0" smtClean="0">
                <a:latin typeface="Century Gothic" pitchFamily="34" charset="0"/>
              </a:rPr>
              <a:t>Báscula apropiada para el volumen que genera</a:t>
            </a:r>
            <a:r>
              <a:rPr lang="es-MX" sz="1800" b="1" dirty="0" smtClean="0">
                <a:latin typeface="Century Gothic" pitchFamily="34" charset="0"/>
              </a:rPr>
              <a:t> </a:t>
            </a:r>
          </a:p>
          <a:p>
            <a:endParaRPr lang="es-MX" sz="1800" b="1" dirty="0" smtClean="0">
              <a:latin typeface="Century Gothic" pitchFamily="34" charset="0"/>
            </a:endParaRPr>
          </a:p>
          <a:p>
            <a:pPr>
              <a:buNone/>
            </a:pPr>
            <a:endParaRPr lang="es-MX" sz="1800" b="1" dirty="0" smtClean="0">
              <a:latin typeface="Century Gothic" pitchFamily="34" charset="0"/>
            </a:endParaRPr>
          </a:p>
          <a:p>
            <a:pPr>
              <a:buNone/>
            </a:pPr>
            <a:r>
              <a:rPr lang="es-MX" sz="1800" b="1" dirty="0" smtClean="0">
                <a:latin typeface="Century Gothic" pitchFamily="34" charset="0"/>
              </a:rPr>
              <a:t>CONSULTORIO AUSCULTACIÓN </a:t>
            </a:r>
          </a:p>
          <a:p>
            <a:r>
              <a:rPr lang="es-MX" sz="1800" dirty="0" smtClean="0">
                <a:latin typeface="Century Gothic" pitchFamily="34" charset="0"/>
              </a:rPr>
              <a:t>Escritorio</a:t>
            </a:r>
          </a:p>
          <a:p>
            <a:r>
              <a:rPr lang="es-MX" sz="1800" dirty="0" smtClean="0">
                <a:latin typeface="Century Gothic" pitchFamily="34" charset="0"/>
              </a:rPr>
              <a:t>Sillas paciente acompañante</a:t>
            </a:r>
          </a:p>
          <a:p>
            <a:r>
              <a:rPr lang="es-MX" sz="1800" dirty="0" smtClean="0">
                <a:latin typeface="Century Gothic" pitchFamily="34" charset="0"/>
              </a:rPr>
              <a:t>Silla medico</a:t>
            </a:r>
          </a:p>
          <a:p>
            <a:r>
              <a:rPr lang="es-MX" sz="1800" dirty="0" smtClean="0">
                <a:latin typeface="Century Gothic" pitchFamily="34" charset="0"/>
              </a:rPr>
              <a:t>Área de revisión</a:t>
            </a:r>
          </a:p>
          <a:p>
            <a:r>
              <a:rPr lang="es-MX" sz="1800" dirty="0" smtClean="0">
                <a:latin typeface="Century Gothic" pitchFamily="34" charset="0"/>
              </a:rPr>
              <a:t>Baño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IMG_20140908_101038_37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 contrast="30000"/>
          </a:blip>
          <a:stretch>
            <a:fillRect/>
          </a:stretch>
        </p:blipFill>
        <p:spPr>
          <a:xfrm>
            <a:off x="771579" y="-27384"/>
            <a:ext cx="7040781" cy="3960440"/>
          </a:xfrm>
        </p:spPr>
      </p:pic>
      <p:pic>
        <p:nvPicPr>
          <p:cNvPr id="8" name="Picture 7" descr="IMG_20140908_100702_126.jpg"/>
          <p:cNvPicPr>
            <a:picLocks noChangeAspect="1"/>
          </p:cNvPicPr>
          <p:nvPr/>
        </p:nvPicPr>
        <p:blipFill>
          <a:blip r:embed="rId3" cstate="print">
            <a:lum bright="-10000" contrast="-10000"/>
          </a:blip>
          <a:stretch>
            <a:fillRect/>
          </a:stretch>
        </p:blipFill>
        <p:spPr>
          <a:xfrm>
            <a:off x="755576" y="3024337"/>
            <a:ext cx="7056784" cy="3861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0140908_100742_2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168" b="6736"/>
          <a:stretch>
            <a:fillRect/>
          </a:stretch>
        </p:blipFill>
        <p:spPr>
          <a:xfrm>
            <a:off x="755576" y="-171400"/>
            <a:ext cx="8046156" cy="4032448"/>
          </a:xfrm>
        </p:spPr>
      </p:pic>
      <p:pic>
        <p:nvPicPr>
          <p:cNvPr id="5" name="Picture 4" descr="IMG_20140908_100710_752.jpg"/>
          <p:cNvPicPr>
            <a:picLocks noChangeAspect="1"/>
          </p:cNvPicPr>
          <p:nvPr/>
        </p:nvPicPr>
        <p:blipFill>
          <a:blip r:embed="rId3" cstate="print"/>
          <a:srcRect b="24944"/>
          <a:stretch>
            <a:fillRect/>
          </a:stretch>
        </p:blipFill>
        <p:spPr>
          <a:xfrm>
            <a:off x="755576" y="3501008"/>
            <a:ext cx="8064896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-2433971" y="2308520"/>
            <a:ext cx="5256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200" dirty="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Times New Roman" pitchFamily="18" charset="0"/>
              </a:rPr>
              <a:t>CENTRO COMUNITARIO</a:t>
            </a:r>
            <a:endParaRPr lang="es-MX" sz="3200" dirty="0">
              <a:solidFill>
                <a:schemeClr val="bg1">
                  <a:lumMod val="95000"/>
                </a:schemeClr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55576" y="-99392"/>
            <a:ext cx="8229600" cy="648072"/>
          </a:xfrm>
        </p:spPr>
        <p:txBody>
          <a:bodyPr>
            <a:noAutofit/>
          </a:bodyPr>
          <a:lstStyle/>
          <a:p>
            <a:r>
              <a:rPr lang="es-MX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NECESIDADES</a:t>
            </a:r>
            <a:r>
              <a:rPr lang="es-MX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:</a:t>
            </a:r>
            <a:endParaRPr lang="es-MX" sz="24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899592" y="1268760"/>
            <a:ext cx="1480839" cy="148083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alpha val="90000"/>
              <a:hueOff val="0"/>
              <a:satOff val="0"/>
              <a:lumOff val="0"/>
              <a:alphaOff val="0"/>
            </a:schemeClr>
          </a:fillRef>
          <a:effectRef idx="3">
            <a:schemeClr val="accent3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TextBox 31"/>
          <p:cNvSpPr txBox="1"/>
          <p:nvPr/>
        </p:nvSpPr>
        <p:spPr>
          <a:xfrm>
            <a:off x="971600" y="1556792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Área médica</a:t>
            </a:r>
            <a:endParaRPr lang="es-MX" sz="2400" dirty="0">
              <a:solidFill>
                <a:schemeClr val="bg1">
                  <a:lumMod val="9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899592" y="3604345"/>
            <a:ext cx="1480839" cy="1480839"/>
          </a:xfrm>
          <a:prstGeom prst="ellipse">
            <a:avLst/>
          </a:prstGeom>
          <a:solidFill>
            <a:srgbClr val="ED4DCB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alpha val="90000"/>
              <a:hueOff val="0"/>
              <a:satOff val="0"/>
              <a:lumOff val="0"/>
              <a:alphaOff val="0"/>
            </a:schemeClr>
          </a:fillRef>
          <a:effectRef idx="3">
            <a:schemeClr val="accent3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TextBox 43"/>
          <p:cNvSpPr txBox="1"/>
          <p:nvPr/>
        </p:nvSpPr>
        <p:spPr>
          <a:xfrm>
            <a:off x="899592" y="3853468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Área pública</a:t>
            </a:r>
            <a:endParaRPr lang="es-MX" sz="2400" dirty="0">
              <a:solidFill>
                <a:schemeClr val="bg1">
                  <a:lumMod val="9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971600" y="5260529"/>
            <a:ext cx="1480839" cy="148083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alpha val="90000"/>
              <a:hueOff val="0"/>
              <a:satOff val="0"/>
              <a:lumOff val="0"/>
              <a:alphaOff val="0"/>
            </a:schemeClr>
          </a:fillRef>
          <a:effectRef idx="3">
            <a:schemeClr val="accent3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TextBox 45"/>
          <p:cNvSpPr txBox="1"/>
          <p:nvPr/>
        </p:nvSpPr>
        <p:spPr>
          <a:xfrm>
            <a:off x="827584" y="5476553"/>
            <a:ext cx="1728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itchFamily="34" charset="0"/>
              </a:rPr>
              <a:t>Área deportiva</a:t>
            </a:r>
            <a:endParaRPr lang="es-MX" sz="2200" dirty="0">
              <a:solidFill>
                <a:schemeClr val="tx1">
                  <a:lumMod val="75000"/>
                  <a:lumOff val="25000"/>
                </a:schemeClr>
              </a:solidFill>
              <a:latin typeface="Century Gothic" pitchFamily="34" charset="0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2411760" y="1124744"/>
            <a:ext cx="1152128" cy="1008112"/>
          </a:xfrm>
          <a:prstGeom prst="straightConnector1">
            <a:avLst/>
          </a:prstGeom>
          <a:ln w="28575"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itle 1"/>
          <p:cNvSpPr txBox="1">
            <a:spLocks/>
          </p:cNvSpPr>
          <p:nvPr/>
        </p:nvSpPr>
        <p:spPr>
          <a:xfrm>
            <a:off x="3600400" y="1124744"/>
            <a:ext cx="5076056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Sala de espera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Consulta general/exploración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Enfermería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Consultorio psicología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Consultorio dental</a:t>
            </a:r>
            <a:endParaRPr lang="es-MX" sz="2400" noProof="0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Consultorio oftalmología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Consultorio auscultación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Archivo clínico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2411760" y="1484784"/>
            <a:ext cx="1152128" cy="648072"/>
          </a:xfrm>
          <a:prstGeom prst="straightConnector1">
            <a:avLst/>
          </a:prstGeom>
          <a:ln w="28575"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2411760" y="1844824"/>
            <a:ext cx="1152128" cy="288032"/>
          </a:xfrm>
          <a:prstGeom prst="straightConnector1">
            <a:avLst/>
          </a:prstGeom>
          <a:ln w="28575"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2411760" y="2132856"/>
            <a:ext cx="1152128" cy="0"/>
          </a:xfrm>
          <a:prstGeom prst="straightConnector1">
            <a:avLst/>
          </a:prstGeom>
          <a:ln w="28575"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2411760" y="2132856"/>
            <a:ext cx="1152128" cy="360040"/>
          </a:xfrm>
          <a:prstGeom prst="straightConnector1">
            <a:avLst/>
          </a:prstGeom>
          <a:ln w="28575"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2411760" y="2132856"/>
            <a:ext cx="1152128" cy="792088"/>
          </a:xfrm>
          <a:prstGeom prst="straightConnector1">
            <a:avLst/>
          </a:prstGeom>
          <a:ln w="28575"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itle 1"/>
          <p:cNvSpPr txBox="1">
            <a:spLocks/>
          </p:cNvSpPr>
          <p:nvPr/>
        </p:nvSpPr>
        <p:spPr>
          <a:xfrm>
            <a:off x="3600400" y="3501008"/>
            <a:ext cx="5076056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Salón Usos Múltiples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Área</a:t>
            </a:r>
            <a:r>
              <a:rPr kumimoji="0" lang="es-MX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de usos múltiples exterior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Plaza aire libre(fiestas/eventos)</a:t>
            </a:r>
            <a:endParaRPr kumimoji="0" lang="es-MX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3635896" y="5404545"/>
            <a:ext cx="507605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Cancha deportiva</a:t>
            </a:r>
            <a:endParaRPr kumimoji="0" lang="es-MX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2411760" y="4005064"/>
            <a:ext cx="1080120" cy="360040"/>
          </a:xfrm>
          <a:prstGeom prst="straightConnector1">
            <a:avLst/>
          </a:prstGeom>
          <a:ln w="28575">
            <a:solidFill>
              <a:srgbClr val="ED4DCB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2411760" y="4365104"/>
            <a:ext cx="1080120" cy="0"/>
          </a:xfrm>
          <a:prstGeom prst="straightConnector1">
            <a:avLst/>
          </a:prstGeom>
          <a:ln w="28575">
            <a:solidFill>
              <a:srgbClr val="ED4DCB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2411760" y="4365104"/>
            <a:ext cx="1080120" cy="360040"/>
          </a:xfrm>
          <a:prstGeom prst="straightConnector1">
            <a:avLst/>
          </a:prstGeom>
          <a:ln w="28575">
            <a:solidFill>
              <a:srgbClr val="ED4DCB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2483768" y="5980609"/>
            <a:ext cx="1080120" cy="0"/>
          </a:xfrm>
          <a:prstGeom prst="straightConnector1">
            <a:avLst/>
          </a:prstGeom>
          <a:ln w="28575">
            <a:solidFill>
              <a:schemeClr val="accent3"/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2411760" y="2132856"/>
            <a:ext cx="1152128" cy="1152128"/>
          </a:xfrm>
          <a:prstGeom prst="straightConnector1">
            <a:avLst/>
          </a:prstGeom>
          <a:ln w="28575"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itle 1"/>
          <p:cNvSpPr txBox="1">
            <a:spLocks/>
          </p:cNvSpPr>
          <p:nvPr/>
        </p:nvSpPr>
        <p:spPr>
          <a:xfrm>
            <a:off x="9144000" y="1196752"/>
            <a:ext cx="324036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Residuos biológicos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Cto</a:t>
            </a:r>
            <a:r>
              <a:rPr kumimoji="0" lang="es-MX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.</a:t>
            </a:r>
            <a:r>
              <a:rPr kumimoji="0" lang="es-MX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Máquinas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Archivo</a:t>
            </a:r>
            <a:r>
              <a:rPr lang="es-MX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Clínico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 flipV="1">
            <a:off x="2411760" y="764704"/>
            <a:ext cx="1152128" cy="1368152"/>
          </a:xfrm>
          <a:prstGeom prst="straightConnector1">
            <a:avLst/>
          </a:prstGeom>
          <a:ln w="28575"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X-REF TERRENO MZ279000-DE.1-Presentación1.jpg"/>
          <p:cNvPicPr>
            <a:picLocks noChangeAspect="1"/>
          </p:cNvPicPr>
          <p:nvPr/>
        </p:nvPicPr>
        <p:blipFill>
          <a:blip r:embed="rId2" cstate="print"/>
          <a:srcRect l="12201" t="385"/>
          <a:stretch>
            <a:fillRect/>
          </a:stretch>
        </p:blipFill>
        <p:spPr>
          <a:xfrm>
            <a:off x="815715" y="116632"/>
            <a:ext cx="8328285" cy="59990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2433971" y="2308520"/>
            <a:ext cx="5256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200" dirty="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  <a:cs typeface="Times New Roman" pitchFamily="18" charset="0"/>
              </a:rPr>
              <a:t>CENTRO COMUNITARIO</a:t>
            </a:r>
            <a:endParaRPr lang="es-MX" sz="3200" dirty="0">
              <a:solidFill>
                <a:schemeClr val="bg1">
                  <a:lumMod val="95000"/>
                </a:schemeClr>
              </a:solidFill>
              <a:latin typeface="Century Gothic" pitchFamily="34" charset="0"/>
              <a:cs typeface="Times New Roman" pitchFamily="18" charset="0"/>
            </a:endParaRPr>
          </a:p>
        </p:txBody>
      </p:sp>
      <p:grpSp>
        <p:nvGrpSpPr>
          <p:cNvPr id="2" name="Group 39"/>
          <p:cNvGrpSpPr/>
          <p:nvPr/>
        </p:nvGrpSpPr>
        <p:grpSpPr>
          <a:xfrm>
            <a:off x="1979712" y="1196752"/>
            <a:ext cx="5544616" cy="3312368"/>
            <a:chOff x="2843808" y="1556792"/>
            <a:chExt cx="4896544" cy="3096790"/>
          </a:xfrm>
          <a:effectLst/>
        </p:grpSpPr>
        <p:cxnSp>
          <p:nvCxnSpPr>
            <p:cNvPr id="13" name="Straight Connector 12"/>
            <p:cNvCxnSpPr/>
            <p:nvPr/>
          </p:nvCxnSpPr>
          <p:spPr>
            <a:xfrm flipH="1" flipV="1">
              <a:off x="2843808" y="1556792"/>
              <a:ext cx="4896544" cy="2808312"/>
            </a:xfrm>
            <a:prstGeom prst="line">
              <a:avLst/>
            </a:prstGeom>
            <a:ln w="12700">
              <a:solidFill>
                <a:schemeClr val="accent3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7524328" y="4365104"/>
              <a:ext cx="216024" cy="288032"/>
            </a:xfrm>
            <a:prstGeom prst="line">
              <a:avLst/>
            </a:prstGeom>
            <a:ln w="12700">
              <a:solidFill>
                <a:schemeClr val="accent3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21"/>
            <p:cNvSpPr/>
            <p:nvPr/>
          </p:nvSpPr>
          <p:spPr>
            <a:xfrm>
              <a:off x="6852901" y="4082507"/>
              <a:ext cx="666254" cy="571075"/>
            </a:xfrm>
            <a:custGeom>
              <a:avLst/>
              <a:gdLst>
                <a:gd name="connsiteX0" fmla="*/ 666254 w 666254"/>
                <a:gd name="connsiteY0" fmla="*/ 571075 h 571075"/>
                <a:gd name="connsiteX1" fmla="*/ 503090 w 666254"/>
                <a:gd name="connsiteY1" fmla="*/ 292336 h 571075"/>
                <a:gd name="connsiteX2" fmla="*/ 292336 w 666254"/>
                <a:gd name="connsiteY2" fmla="*/ 101978 h 571075"/>
                <a:gd name="connsiteX3" fmla="*/ 0 w 666254"/>
                <a:gd name="connsiteY3" fmla="*/ 0 h 57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254" h="571075">
                  <a:moveTo>
                    <a:pt x="666254" y="571075"/>
                  </a:moveTo>
                  <a:cubicBezTo>
                    <a:pt x="615832" y="470797"/>
                    <a:pt x="565410" y="370519"/>
                    <a:pt x="503090" y="292336"/>
                  </a:cubicBezTo>
                  <a:cubicBezTo>
                    <a:pt x="440770" y="214153"/>
                    <a:pt x="376184" y="150701"/>
                    <a:pt x="292336" y="101978"/>
                  </a:cubicBezTo>
                  <a:cubicBezTo>
                    <a:pt x="208488" y="53255"/>
                    <a:pt x="94046" y="17563"/>
                    <a:pt x="0" y="0"/>
                  </a:cubicBezTo>
                </a:path>
              </a:pathLst>
            </a:custGeom>
            <a:ln w="12700">
              <a:solidFill>
                <a:schemeClr val="accent3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cxnSp>
          <p:nvCxnSpPr>
            <p:cNvPr id="26" name="Straight Connector 25"/>
            <p:cNvCxnSpPr>
              <a:endCxn id="22" idx="3"/>
            </p:cNvCxnSpPr>
            <p:nvPr/>
          </p:nvCxnSpPr>
          <p:spPr>
            <a:xfrm flipV="1">
              <a:off x="3779912" y="4082507"/>
              <a:ext cx="3072989" cy="66573"/>
            </a:xfrm>
            <a:prstGeom prst="line">
              <a:avLst/>
            </a:prstGeom>
            <a:ln w="12700">
              <a:solidFill>
                <a:schemeClr val="accent3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3779912" y="2492896"/>
              <a:ext cx="0" cy="1656184"/>
            </a:xfrm>
            <a:prstGeom prst="line">
              <a:avLst/>
            </a:prstGeom>
            <a:ln w="12700">
              <a:solidFill>
                <a:schemeClr val="accent3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3419872" y="2492896"/>
              <a:ext cx="36004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3347864" y="2492896"/>
              <a:ext cx="72008" cy="72008"/>
            </a:xfrm>
            <a:prstGeom prst="line">
              <a:avLst/>
            </a:prstGeom>
            <a:ln w="12700">
              <a:solidFill>
                <a:schemeClr val="accent3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2843808" y="2564904"/>
              <a:ext cx="504056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2843808" y="1556792"/>
              <a:ext cx="0" cy="1008112"/>
            </a:xfrm>
            <a:prstGeom prst="line">
              <a:avLst/>
            </a:prstGeom>
            <a:ln w="12700">
              <a:solidFill>
                <a:schemeClr val="accent3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/>
          <p:nvPr/>
        </p:nvSpPr>
        <p:spPr>
          <a:xfrm rot="19101961">
            <a:off x="6838792" y="2423489"/>
            <a:ext cx="2304256" cy="338554"/>
          </a:xfrm>
          <a:custGeom>
            <a:avLst/>
            <a:gdLst>
              <a:gd name="connsiteX0" fmla="*/ 0 w 2304256"/>
              <a:gd name="connsiteY0" fmla="*/ 0 h 400110"/>
              <a:gd name="connsiteX1" fmla="*/ 2304256 w 2304256"/>
              <a:gd name="connsiteY1" fmla="*/ 0 h 400110"/>
              <a:gd name="connsiteX2" fmla="*/ 2304256 w 2304256"/>
              <a:gd name="connsiteY2" fmla="*/ 400110 h 400110"/>
              <a:gd name="connsiteX3" fmla="*/ 0 w 2304256"/>
              <a:gd name="connsiteY3" fmla="*/ 400110 h 400110"/>
              <a:gd name="connsiteX4" fmla="*/ 0 w 2304256"/>
              <a:gd name="connsiteY4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400110">
                <a:moveTo>
                  <a:pt x="0" y="0"/>
                </a:moveTo>
                <a:lnTo>
                  <a:pt x="2304256" y="0"/>
                </a:lnTo>
                <a:lnTo>
                  <a:pt x="2304256" y="400110"/>
                </a:lnTo>
                <a:lnTo>
                  <a:pt x="0" y="40011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VIENTOS SECOS</a:t>
            </a: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 rot="19317774">
            <a:off x="1407269" y="3526893"/>
            <a:ext cx="2304256" cy="338554"/>
          </a:xfrm>
          <a:custGeom>
            <a:avLst/>
            <a:gdLst>
              <a:gd name="connsiteX0" fmla="*/ 0 w 2304256"/>
              <a:gd name="connsiteY0" fmla="*/ 0 h 400110"/>
              <a:gd name="connsiteX1" fmla="*/ 2304256 w 2304256"/>
              <a:gd name="connsiteY1" fmla="*/ 0 h 400110"/>
              <a:gd name="connsiteX2" fmla="*/ 2304256 w 2304256"/>
              <a:gd name="connsiteY2" fmla="*/ 400110 h 400110"/>
              <a:gd name="connsiteX3" fmla="*/ 0 w 2304256"/>
              <a:gd name="connsiteY3" fmla="*/ 400110 h 400110"/>
              <a:gd name="connsiteX4" fmla="*/ 0 w 2304256"/>
              <a:gd name="connsiteY4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4256" h="400110">
                <a:moveTo>
                  <a:pt x="0" y="0"/>
                </a:moveTo>
                <a:lnTo>
                  <a:pt x="2304256" y="0"/>
                </a:lnTo>
                <a:lnTo>
                  <a:pt x="2304256" y="400110"/>
                </a:lnTo>
                <a:lnTo>
                  <a:pt x="0" y="40011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VIENTOS FRIOS</a:t>
            </a:r>
            <a:endParaRPr lang="es-MX" sz="1600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  <p:grpSp>
        <p:nvGrpSpPr>
          <p:cNvPr id="3" name="Group 29"/>
          <p:cNvGrpSpPr/>
          <p:nvPr/>
        </p:nvGrpSpPr>
        <p:grpSpPr>
          <a:xfrm>
            <a:off x="971600" y="4746630"/>
            <a:ext cx="8064896" cy="1901244"/>
            <a:chOff x="899592" y="4293096"/>
            <a:chExt cx="8064896" cy="1901244"/>
          </a:xfrm>
        </p:grpSpPr>
        <p:sp>
          <p:nvSpPr>
            <p:cNvPr id="41" name="Oval 40"/>
            <p:cNvSpPr/>
            <p:nvPr/>
          </p:nvSpPr>
          <p:spPr>
            <a:xfrm>
              <a:off x="8460432" y="4365104"/>
              <a:ext cx="504056" cy="50405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2" name="Oval 41"/>
            <p:cNvSpPr/>
            <p:nvPr/>
          </p:nvSpPr>
          <p:spPr>
            <a:xfrm>
              <a:off x="899592" y="4293096"/>
              <a:ext cx="504056" cy="50405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1187624" y="4581128"/>
              <a:ext cx="7416824" cy="1296144"/>
            </a:xfrm>
            <a:custGeom>
              <a:avLst/>
              <a:gdLst>
                <a:gd name="connsiteX0" fmla="*/ 0 w 6887688"/>
                <a:gd name="connsiteY0" fmla="*/ 0 h 1108364"/>
                <a:gd name="connsiteX1" fmla="*/ 1793174 w 6887688"/>
                <a:gd name="connsiteY1" fmla="*/ 914400 h 1108364"/>
                <a:gd name="connsiteX2" fmla="*/ 4512623 w 6887688"/>
                <a:gd name="connsiteY2" fmla="*/ 1068780 h 1108364"/>
                <a:gd name="connsiteX3" fmla="*/ 6068290 w 6887688"/>
                <a:gd name="connsiteY3" fmla="*/ 676894 h 1108364"/>
                <a:gd name="connsiteX4" fmla="*/ 6887688 w 6887688"/>
                <a:gd name="connsiteY4" fmla="*/ 59377 h 110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7688" h="1108364">
                  <a:moveTo>
                    <a:pt x="0" y="0"/>
                  </a:moveTo>
                  <a:cubicBezTo>
                    <a:pt x="520535" y="368135"/>
                    <a:pt x="1041070" y="736270"/>
                    <a:pt x="1793174" y="914400"/>
                  </a:cubicBezTo>
                  <a:cubicBezTo>
                    <a:pt x="2545278" y="1092530"/>
                    <a:pt x="3800104" y="1108364"/>
                    <a:pt x="4512623" y="1068780"/>
                  </a:cubicBezTo>
                  <a:cubicBezTo>
                    <a:pt x="5225142" y="1029196"/>
                    <a:pt x="5672446" y="845128"/>
                    <a:pt x="6068290" y="676894"/>
                  </a:cubicBezTo>
                  <a:cubicBezTo>
                    <a:pt x="6464134" y="508660"/>
                    <a:pt x="6675911" y="284018"/>
                    <a:pt x="6887688" y="59377"/>
                  </a:cubicBezTo>
                </a:path>
              </a:pathLst>
            </a:cu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851920" y="4869160"/>
              <a:ext cx="2304256" cy="338554"/>
            </a:xfrm>
            <a:custGeom>
              <a:avLst/>
              <a:gdLst>
                <a:gd name="connsiteX0" fmla="*/ 0 w 2304256"/>
                <a:gd name="connsiteY0" fmla="*/ 0 h 400110"/>
                <a:gd name="connsiteX1" fmla="*/ 2304256 w 2304256"/>
                <a:gd name="connsiteY1" fmla="*/ 0 h 400110"/>
                <a:gd name="connsiteX2" fmla="*/ 2304256 w 2304256"/>
                <a:gd name="connsiteY2" fmla="*/ 400110 h 400110"/>
                <a:gd name="connsiteX3" fmla="*/ 0 w 2304256"/>
                <a:gd name="connsiteY3" fmla="*/ 400110 h 400110"/>
                <a:gd name="connsiteX4" fmla="*/ 0 w 2304256"/>
                <a:gd name="connsiteY4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4256" h="400110">
                  <a:moveTo>
                    <a:pt x="0" y="0"/>
                  </a:moveTo>
                  <a:lnTo>
                    <a:pt x="2304256" y="0"/>
                  </a:lnTo>
                  <a:lnTo>
                    <a:pt x="2304256" y="400110"/>
                  </a:lnTo>
                  <a:lnTo>
                    <a:pt x="0" y="40011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itchFamily="34" charset="0"/>
                </a:rPr>
                <a:t>SOL VERANO</a:t>
              </a:r>
              <a:endPara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779912" y="5855786"/>
              <a:ext cx="1944216" cy="338554"/>
            </a:xfrm>
            <a:custGeom>
              <a:avLst/>
              <a:gdLst>
                <a:gd name="connsiteX0" fmla="*/ 0 w 2304256"/>
                <a:gd name="connsiteY0" fmla="*/ 0 h 400110"/>
                <a:gd name="connsiteX1" fmla="*/ 2304256 w 2304256"/>
                <a:gd name="connsiteY1" fmla="*/ 0 h 400110"/>
                <a:gd name="connsiteX2" fmla="*/ 2304256 w 2304256"/>
                <a:gd name="connsiteY2" fmla="*/ 400110 h 400110"/>
                <a:gd name="connsiteX3" fmla="*/ 0 w 2304256"/>
                <a:gd name="connsiteY3" fmla="*/ 400110 h 400110"/>
                <a:gd name="connsiteX4" fmla="*/ 0 w 2304256"/>
                <a:gd name="connsiteY4" fmla="*/ 0 h 400110"/>
                <a:gd name="connsiteX0" fmla="*/ 0 w 2448272"/>
                <a:gd name="connsiteY0" fmla="*/ 0 h 544126"/>
                <a:gd name="connsiteX1" fmla="*/ 2448272 w 2448272"/>
                <a:gd name="connsiteY1" fmla="*/ 144016 h 544126"/>
                <a:gd name="connsiteX2" fmla="*/ 2448272 w 2448272"/>
                <a:gd name="connsiteY2" fmla="*/ 544126 h 544126"/>
                <a:gd name="connsiteX3" fmla="*/ 144016 w 2448272"/>
                <a:gd name="connsiteY3" fmla="*/ 544126 h 544126"/>
                <a:gd name="connsiteX4" fmla="*/ 0 w 2448272"/>
                <a:gd name="connsiteY4" fmla="*/ 0 h 544126"/>
                <a:gd name="connsiteX0" fmla="*/ 0 w 2592288"/>
                <a:gd name="connsiteY0" fmla="*/ 72008 h 616134"/>
                <a:gd name="connsiteX1" fmla="*/ 2592288 w 2592288"/>
                <a:gd name="connsiteY1" fmla="*/ 0 h 616134"/>
                <a:gd name="connsiteX2" fmla="*/ 2448272 w 2592288"/>
                <a:gd name="connsiteY2" fmla="*/ 616134 h 616134"/>
                <a:gd name="connsiteX3" fmla="*/ 144016 w 2592288"/>
                <a:gd name="connsiteY3" fmla="*/ 616134 h 616134"/>
                <a:gd name="connsiteX4" fmla="*/ 0 w 2592288"/>
                <a:gd name="connsiteY4" fmla="*/ 72008 h 616134"/>
                <a:gd name="connsiteX0" fmla="*/ 360040 w 2952328"/>
                <a:gd name="connsiteY0" fmla="*/ 72008 h 616134"/>
                <a:gd name="connsiteX1" fmla="*/ 2952328 w 2952328"/>
                <a:gd name="connsiteY1" fmla="*/ 0 h 616134"/>
                <a:gd name="connsiteX2" fmla="*/ 2808312 w 2952328"/>
                <a:gd name="connsiteY2" fmla="*/ 616134 h 616134"/>
                <a:gd name="connsiteX3" fmla="*/ 0 w 2952328"/>
                <a:gd name="connsiteY3" fmla="*/ 432048 h 616134"/>
                <a:gd name="connsiteX4" fmla="*/ 360040 w 2952328"/>
                <a:gd name="connsiteY4" fmla="*/ 72008 h 616134"/>
                <a:gd name="connsiteX0" fmla="*/ 360040 w 3384376"/>
                <a:gd name="connsiteY0" fmla="*/ 72008 h 504056"/>
                <a:gd name="connsiteX1" fmla="*/ 2952328 w 3384376"/>
                <a:gd name="connsiteY1" fmla="*/ 0 h 504056"/>
                <a:gd name="connsiteX2" fmla="*/ 3384376 w 3384376"/>
                <a:gd name="connsiteY2" fmla="*/ 504056 h 504056"/>
                <a:gd name="connsiteX3" fmla="*/ 0 w 3384376"/>
                <a:gd name="connsiteY3" fmla="*/ 432048 h 504056"/>
                <a:gd name="connsiteX4" fmla="*/ 360040 w 3384376"/>
                <a:gd name="connsiteY4" fmla="*/ 72008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4376" h="504056">
                  <a:moveTo>
                    <a:pt x="360040" y="72008"/>
                  </a:moveTo>
                  <a:lnTo>
                    <a:pt x="2952328" y="0"/>
                  </a:lnTo>
                  <a:lnTo>
                    <a:pt x="3384376" y="504056"/>
                  </a:lnTo>
                  <a:lnTo>
                    <a:pt x="0" y="432048"/>
                  </a:lnTo>
                  <a:lnTo>
                    <a:pt x="360040" y="72008"/>
                  </a:lnTo>
                  <a:close/>
                </a:path>
              </a:pathLst>
            </a:custGeom>
            <a:noFill/>
          </p:spPr>
          <p:txBody>
            <a:bodyPr wrap="square" rtlCol="0">
              <a:spAutoFit/>
            </a:bodyPr>
            <a:lstStyle/>
            <a:p>
              <a:r>
                <a:rPr lang="es-MX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itchFamily="34" charset="0"/>
                </a:rPr>
                <a:t>SOL INVIERNO</a:t>
              </a:r>
              <a:endParaRPr lang="es-MX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927137" y="4437112"/>
              <a:ext cx="7749319" cy="360040"/>
            </a:xfrm>
            <a:custGeom>
              <a:avLst/>
              <a:gdLst>
                <a:gd name="connsiteX0" fmla="*/ 7492620 w 7492620"/>
                <a:gd name="connsiteY0" fmla="*/ 40943 h 116006"/>
                <a:gd name="connsiteX1" fmla="*/ 3848668 w 7492620"/>
                <a:gd name="connsiteY1" fmla="*/ 109182 h 116006"/>
                <a:gd name="connsiteX2" fmla="*/ 0 w 7492620"/>
                <a:gd name="connsiteY2" fmla="*/ 0 h 11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2620" h="116006">
                  <a:moveTo>
                    <a:pt x="7492620" y="40943"/>
                  </a:moveTo>
                  <a:cubicBezTo>
                    <a:pt x="6295029" y="78474"/>
                    <a:pt x="5097438" y="116006"/>
                    <a:pt x="3848668" y="109182"/>
                  </a:cubicBezTo>
                  <a:cubicBezTo>
                    <a:pt x="2599898" y="102358"/>
                    <a:pt x="641445" y="9098"/>
                    <a:pt x="0" y="0"/>
                  </a:cubicBezTo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34" name="Striped Right Arrow 33"/>
          <p:cNvSpPr/>
          <p:nvPr/>
        </p:nvSpPr>
        <p:spPr>
          <a:xfrm rot="19321675">
            <a:off x="1856271" y="4054483"/>
            <a:ext cx="1077672" cy="624412"/>
          </a:xfrm>
          <a:prstGeom prst="stripedRightArrow">
            <a:avLst>
              <a:gd name="adj1" fmla="val 50000"/>
              <a:gd name="adj2" fmla="val 49249"/>
            </a:avLst>
          </a:prstGeom>
          <a:solidFill>
            <a:schemeClr val="accent1">
              <a:lumMod val="7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6" name="Striped Right Arrow 35"/>
          <p:cNvSpPr/>
          <p:nvPr/>
        </p:nvSpPr>
        <p:spPr>
          <a:xfrm rot="8334356">
            <a:off x="6516668" y="2626138"/>
            <a:ext cx="1077672" cy="624412"/>
          </a:xfrm>
          <a:prstGeom prst="stripedRightArrow">
            <a:avLst>
              <a:gd name="adj1" fmla="val 50000"/>
              <a:gd name="adj2" fmla="val 49249"/>
            </a:avLst>
          </a:prstGeom>
          <a:solidFill>
            <a:srgbClr val="FF0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8" name="TextBox 37"/>
          <p:cNvSpPr txBox="1"/>
          <p:nvPr/>
        </p:nvSpPr>
        <p:spPr>
          <a:xfrm>
            <a:off x="9144000" y="764704"/>
            <a:ext cx="26642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Se pretende cubrir los vientos dominantes </a:t>
            </a:r>
            <a:r>
              <a:rPr lang="es-MX" sz="1400" dirty="0" smtClean="0"/>
              <a:t>cálidos </a:t>
            </a:r>
            <a:r>
              <a:rPr lang="es-MX" sz="1400" dirty="0" smtClean="0"/>
              <a:t>y secos del noreste por medio de una barrera de arboles </a:t>
            </a:r>
            <a:r>
              <a:rPr lang="es-MX" sz="1400" dirty="0" smtClean="0"/>
              <a:t>perenes</a:t>
            </a:r>
            <a:r>
              <a:rPr lang="es-MX" sz="1400" dirty="0" smtClean="0"/>
              <a:t> </a:t>
            </a:r>
            <a:r>
              <a:rPr lang="es-MX" sz="1400" dirty="0" smtClean="0"/>
              <a:t>para que filtre dicho aire. (entre octubre y febrero)</a:t>
            </a:r>
          </a:p>
          <a:p>
            <a:endParaRPr lang="es-MX" sz="1400" dirty="0" smtClean="0"/>
          </a:p>
          <a:p>
            <a:r>
              <a:rPr lang="es-MX" sz="1400" dirty="0" smtClean="0"/>
              <a:t>De igual manera  se pretende con vegetación cubrir los vientos </a:t>
            </a:r>
            <a:r>
              <a:rPr lang="es-MX" sz="1400" dirty="0" smtClean="0"/>
              <a:t>fríos, </a:t>
            </a:r>
            <a:r>
              <a:rPr lang="es-MX" sz="1400" dirty="0" smtClean="0"/>
              <a:t>pero habiendo construcciones del lado suroeste contrarresta un poco los vientos para que no lleguen tan agresivos al terreno (provenientes de suroeste a noreste la mayor parte del año)</a:t>
            </a:r>
          </a:p>
          <a:p>
            <a:endParaRPr lang="es-MX" sz="1400" dirty="0" smtClean="0"/>
          </a:p>
          <a:p>
            <a:r>
              <a:rPr lang="es-MX" sz="1400" dirty="0" smtClean="0"/>
              <a:t>Respecto al asoleamiento </a:t>
            </a:r>
            <a:r>
              <a:rPr lang="es-MX" sz="1400" dirty="0" smtClean="0"/>
              <a:t>tendrá </a:t>
            </a:r>
            <a:r>
              <a:rPr lang="es-MX" sz="1400" dirty="0" smtClean="0"/>
              <a:t>que ver el diseño de cada edificio para aprovechar el sol de invierno que viene mas inclinado y protegerse del sol de verano. Al igual utilizando </a:t>
            </a:r>
            <a:r>
              <a:rPr lang="es-MX" sz="1400" dirty="0" smtClean="0"/>
              <a:t>pérgolas </a:t>
            </a:r>
            <a:r>
              <a:rPr lang="es-MX" sz="1400" dirty="0" smtClean="0"/>
              <a:t>y/o </a:t>
            </a:r>
            <a:r>
              <a:rPr lang="es-MX" sz="1400" dirty="0" smtClean="0"/>
              <a:t>vegetación </a:t>
            </a:r>
            <a:r>
              <a:rPr lang="es-MX" sz="1400" dirty="0" smtClean="0"/>
              <a:t>caducifolia si </a:t>
            </a:r>
            <a:r>
              <a:rPr lang="es-MX" sz="1400" dirty="0" smtClean="0"/>
              <a:t>así </a:t>
            </a:r>
            <a:r>
              <a:rPr lang="es-MX" sz="1400" dirty="0" smtClean="0"/>
              <a:t>se requiere.</a:t>
            </a:r>
            <a:endParaRPr lang="es-MX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3000"/>
            <a:lum/>
          </a:blip>
          <a:srcRect/>
          <a:tile tx="0" ty="0" sx="31300" sy="313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X-REF TERRENO MZ279000-DE.jpg"/>
          <p:cNvPicPr>
            <a:picLocks noChangeAspect="1"/>
          </p:cNvPicPr>
          <p:nvPr/>
        </p:nvPicPr>
        <p:blipFill>
          <a:blip r:embed="rId3" cstate="print"/>
          <a:srcRect l="11413" t="385"/>
          <a:stretch>
            <a:fillRect/>
          </a:stretch>
        </p:blipFill>
        <p:spPr>
          <a:xfrm>
            <a:off x="827584" y="332656"/>
            <a:ext cx="8330975" cy="5999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2480427" y="2344524"/>
            <a:ext cx="5328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200" dirty="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CENTRO COMUNITARIO</a:t>
            </a:r>
            <a:endParaRPr lang="es-MX" sz="3200" dirty="0">
              <a:solidFill>
                <a:schemeClr val="bg1">
                  <a:lumMod val="9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5400000">
            <a:off x="1403648" y="1556792"/>
            <a:ext cx="720080" cy="288032"/>
          </a:xfrm>
          <a:prstGeom prst="triangl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Isosceles Triangle 32"/>
          <p:cNvSpPr/>
          <p:nvPr/>
        </p:nvSpPr>
        <p:spPr>
          <a:xfrm rot="21447026">
            <a:off x="4637958" y="4205214"/>
            <a:ext cx="720080" cy="288032"/>
          </a:xfrm>
          <a:prstGeom prst="triangl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-27384"/>
            <a:ext cx="8229600" cy="796950"/>
          </a:xfrm>
        </p:spPr>
        <p:txBody>
          <a:bodyPr>
            <a:noAutofit/>
          </a:bodyPr>
          <a:lstStyle/>
          <a:p>
            <a:r>
              <a:rPr lang="es-MX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NORMA </a:t>
            </a:r>
            <a:r>
              <a:rPr lang="es-MX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Oficial Mexicana NOM-178-SSA1-1998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2469975" y="2344524"/>
            <a:ext cx="5328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200" dirty="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CENTRO COMUNITARIO</a:t>
            </a:r>
            <a:endParaRPr lang="es-MX" sz="3200" dirty="0">
              <a:solidFill>
                <a:schemeClr val="bg1">
                  <a:lumMod val="9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40143"/>
            <a:ext cx="8243848" cy="556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904" y="692696"/>
            <a:ext cx="8229600" cy="481399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s-MX" sz="1800" b="1" dirty="0" smtClean="0">
                <a:latin typeface="Century Gothic" pitchFamily="34" charset="0"/>
              </a:rPr>
              <a:t>Q.4 Área de curaciones, yesos o materiales sustitutivos</a:t>
            </a:r>
          </a:p>
          <a:p>
            <a:r>
              <a:rPr lang="es-MX" sz="1800" b="1" dirty="0" smtClean="0">
                <a:latin typeface="Century Gothic" pitchFamily="34" charset="0"/>
              </a:rPr>
              <a:t>Q.4.1 Mobiliario</a:t>
            </a:r>
          </a:p>
          <a:p>
            <a:r>
              <a:rPr lang="es-MX" sz="1800" dirty="0" smtClean="0">
                <a:latin typeface="Century Gothic" pitchFamily="34" charset="0"/>
              </a:rPr>
              <a:t>Q.4.1.1 asiento giratorio;</a:t>
            </a:r>
          </a:p>
          <a:p>
            <a:r>
              <a:rPr lang="es-MX" sz="1800" dirty="0" smtClean="0">
                <a:latin typeface="Century Gothic" pitchFamily="34" charset="0"/>
              </a:rPr>
              <a:t>Q.4.1.2 banqueta de altura;</a:t>
            </a:r>
          </a:p>
          <a:p>
            <a:r>
              <a:rPr lang="es-ES" sz="1800" dirty="0" smtClean="0">
                <a:latin typeface="Century Gothic" pitchFamily="34" charset="0"/>
              </a:rPr>
              <a:t>Q.4.1.3 bote para basura tipo municipal (bolsa de cualquier color, excepto rojo o amarillo);</a:t>
            </a:r>
          </a:p>
          <a:p>
            <a:r>
              <a:rPr lang="es-MX" sz="1800" dirty="0" smtClean="0">
                <a:latin typeface="Century Gothic" pitchFamily="34" charset="0"/>
              </a:rPr>
              <a:t>Q.4.1.4 bote para RPBI (bolsa roja);</a:t>
            </a:r>
          </a:p>
          <a:p>
            <a:r>
              <a:rPr lang="es-MX" sz="1800" dirty="0" smtClean="0">
                <a:latin typeface="Century Gothic" pitchFamily="34" charset="0"/>
              </a:rPr>
              <a:t>Q.4.1.5 carro para curaciones;</a:t>
            </a:r>
          </a:p>
          <a:p>
            <a:r>
              <a:rPr lang="pt-BR" sz="1800" dirty="0" smtClean="0">
                <a:latin typeface="Century Gothic" pitchFamily="34" charset="0"/>
              </a:rPr>
              <a:t>Q.4.1.6 carro para </a:t>
            </a:r>
            <a:r>
              <a:rPr lang="pt-BR" sz="1800" dirty="0" err="1" smtClean="0">
                <a:latin typeface="Century Gothic" pitchFamily="34" charset="0"/>
              </a:rPr>
              <a:t>ropa</a:t>
            </a:r>
            <a:r>
              <a:rPr lang="pt-BR" sz="1800" dirty="0" smtClean="0">
                <a:latin typeface="Century Gothic" pitchFamily="34" charset="0"/>
              </a:rPr>
              <a:t> </a:t>
            </a:r>
            <a:r>
              <a:rPr lang="pt-BR" sz="1800" dirty="0" err="1" smtClean="0">
                <a:latin typeface="Century Gothic" pitchFamily="34" charset="0"/>
              </a:rPr>
              <a:t>sucia</a:t>
            </a:r>
            <a:r>
              <a:rPr lang="pt-BR" sz="1800" dirty="0" smtClean="0">
                <a:latin typeface="Century Gothic" pitchFamily="34" charset="0"/>
              </a:rPr>
              <a:t>;</a:t>
            </a:r>
          </a:p>
          <a:p>
            <a:r>
              <a:rPr lang="es-ES" sz="1800" dirty="0" smtClean="0">
                <a:latin typeface="Century Gothic" pitchFamily="34" charset="0"/>
              </a:rPr>
              <a:t>Q.4.1.7 cubeta de acero inoxidable de 12 litros. (bolsa amarilla);</a:t>
            </a:r>
          </a:p>
          <a:p>
            <a:r>
              <a:rPr lang="pt-BR" sz="1800" dirty="0" smtClean="0">
                <a:latin typeface="Century Gothic" pitchFamily="34" charset="0"/>
              </a:rPr>
              <a:t>Q.4.1.8 dispensador de </a:t>
            </a:r>
            <a:r>
              <a:rPr lang="pt-BR" sz="1800" dirty="0" err="1" smtClean="0">
                <a:latin typeface="Century Gothic" pitchFamily="34" charset="0"/>
              </a:rPr>
              <a:t>jabón</a:t>
            </a:r>
            <a:r>
              <a:rPr lang="pt-BR" sz="1800" dirty="0" smtClean="0">
                <a:latin typeface="Century Gothic" pitchFamily="34" charset="0"/>
              </a:rPr>
              <a:t> líquido</a:t>
            </a:r>
          </a:p>
          <a:p>
            <a:r>
              <a:rPr lang="es-ES" sz="1800" dirty="0" smtClean="0">
                <a:latin typeface="Century Gothic" pitchFamily="34" charset="0"/>
              </a:rPr>
              <a:t>Q.4.1.9 mesa alta con tarja y trampa para yesos (cuando utilizan vendas con yeso);</a:t>
            </a:r>
          </a:p>
          <a:p>
            <a:r>
              <a:rPr lang="es-ES" sz="1800" dirty="0" smtClean="0">
                <a:latin typeface="Century Gothic" pitchFamily="34" charset="0"/>
              </a:rPr>
              <a:t>Q.4.1.10 mesa de exploración universal;</a:t>
            </a:r>
          </a:p>
          <a:p>
            <a:r>
              <a:rPr lang="es-MX" sz="1800" dirty="0" smtClean="0">
                <a:latin typeface="Century Gothic" pitchFamily="34" charset="0"/>
              </a:rPr>
              <a:t>Q.4.1.11 mesa Pasteur;</a:t>
            </a:r>
          </a:p>
          <a:p>
            <a:r>
              <a:rPr lang="es-MX" sz="1800" dirty="0" smtClean="0">
                <a:latin typeface="Century Gothic" pitchFamily="34" charset="0"/>
              </a:rPr>
              <a:t>Q.4.1.12 mesa rígida;</a:t>
            </a:r>
          </a:p>
          <a:p>
            <a:r>
              <a:rPr lang="es-MX" sz="1800" dirty="0" smtClean="0">
                <a:latin typeface="Century Gothic" pitchFamily="34" charset="0"/>
              </a:rPr>
              <a:t>Q.4.1.13 mueble para guarda de equipo e insumos;</a:t>
            </a:r>
          </a:p>
          <a:p>
            <a:r>
              <a:rPr lang="es-MX" sz="1800" dirty="0" smtClean="0">
                <a:latin typeface="Century Gothic" pitchFamily="34" charset="0"/>
              </a:rPr>
              <a:t>Q.4.1.14 riel </a:t>
            </a:r>
            <a:r>
              <a:rPr lang="es-MX" sz="1800" dirty="0" err="1" smtClean="0">
                <a:latin typeface="Century Gothic" pitchFamily="34" charset="0"/>
              </a:rPr>
              <a:t>portavenoclisis</a:t>
            </a:r>
            <a:r>
              <a:rPr lang="es-MX" sz="1800" dirty="0" smtClean="0">
                <a:latin typeface="Century Gothic" pitchFamily="34" charset="0"/>
              </a:rPr>
              <a:t>.</a:t>
            </a:r>
            <a:endParaRPr lang="es-MX" sz="1800" dirty="0">
              <a:latin typeface="Century Gothic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1216" y="-162272"/>
            <a:ext cx="8435280" cy="1143000"/>
          </a:xfrm>
        </p:spPr>
        <p:txBody>
          <a:bodyPr>
            <a:noAutofit/>
          </a:bodyPr>
          <a:lstStyle/>
          <a:p>
            <a:r>
              <a:rPr lang="es-MX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NORMA Oficial Mexicana NOM-016-SSA3-2012</a:t>
            </a:r>
            <a:endParaRPr lang="es-MX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16" y="-162272"/>
            <a:ext cx="8435280" cy="1143000"/>
          </a:xfrm>
        </p:spPr>
        <p:txBody>
          <a:bodyPr>
            <a:noAutofit/>
          </a:bodyPr>
          <a:lstStyle/>
          <a:p>
            <a:r>
              <a:rPr lang="es-MX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NORMA Oficial Mexicana NOM-016-SSA3-2012</a:t>
            </a:r>
            <a:endParaRPr lang="es-MX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052736"/>
            <a:ext cx="8229600" cy="5616624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s-MX" b="1" dirty="0" smtClean="0">
                <a:latin typeface="Century Gothic" pitchFamily="34" charset="0"/>
              </a:rPr>
              <a:t>Apéndice AH (Normativo)</a:t>
            </a:r>
          </a:p>
          <a:p>
            <a:pPr algn="ctr">
              <a:buNone/>
            </a:pPr>
            <a:r>
              <a:rPr lang="es-MX" b="1" dirty="0" smtClean="0">
                <a:latin typeface="Century Gothic" pitchFamily="34" charset="0"/>
              </a:rPr>
              <a:t>Consultorio de psiquiatría</a:t>
            </a:r>
            <a:r>
              <a:rPr lang="es-MX" b="1" dirty="0" smtClean="0">
                <a:solidFill>
                  <a:srgbClr val="FF0000"/>
                </a:solidFill>
                <a:latin typeface="Century Gothic" pitchFamily="34" charset="0"/>
              </a:rPr>
              <a:t>**</a:t>
            </a:r>
          </a:p>
          <a:p>
            <a:r>
              <a:rPr lang="es-MX" b="1" dirty="0" smtClean="0">
                <a:latin typeface="Century Gothic" pitchFamily="34" charset="0"/>
              </a:rPr>
              <a:t>AH.1 Mobiliario</a:t>
            </a:r>
          </a:p>
          <a:p>
            <a:r>
              <a:rPr lang="es-ES" dirty="0" smtClean="0">
                <a:latin typeface="Century Gothic" pitchFamily="34" charset="0"/>
              </a:rPr>
              <a:t>AH.1.1 asiento para el médico;</a:t>
            </a:r>
          </a:p>
          <a:p>
            <a:r>
              <a:rPr lang="es-ES" dirty="0" smtClean="0">
                <a:latin typeface="Century Gothic" pitchFamily="34" charset="0"/>
              </a:rPr>
              <a:t>AH.1.2 asientos para el paciente y acompañante;</a:t>
            </a:r>
          </a:p>
          <a:p>
            <a:r>
              <a:rPr lang="es-ES" dirty="0" smtClean="0">
                <a:latin typeface="Century Gothic" pitchFamily="34" charset="0"/>
              </a:rPr>
              <a:t>AH.1.3 bote para basura de tipo municipal (bolsa de cualquier color, excepto rojo o amarillo);</a:t>
            </a:r>
          </a:p>
          <a:p>
            <a:r>
              <a:rPr lang="es-ES" dirty="0" smtClean="0">
                <a:latin typeface="Century Gothic" pitchFamily="34" charset="0"/>
              </a:rPr>
              <a:t>AH.1.4 dispensador de toallas desechables</a:t>
            </a:r>
          </a:p>
          <a:p>
            <a:r>
              <a:rPr lang="es-MX" dirty="0" smtClean="0">
                <a:latin typeface="Century Gothic" pitchFamily="34" charset="0"/>
              </a:rPr>
              <a:t>AH.1.5 dispensador de jabón germicida;</a:t>
            </a:r>
          </a:p>
          <a:p>
            <a:r>
              <a:rPr lang="es-MX" dirty="0" smtClean="0">
                <a:latin typeface="Century Gothic" pitchFamily="34" charset="0"/>
              </a:rPr>
              <a:t>AH.1.6 diván o sillón;</a:t>
            </a:r>
          </a:p>
          <a:p>
            <a:r>
              <a:rPr lang="es-MX" dirty="0" smtClean="0">
                <a:latin typeface="Century Gothic" pitchFamily="34" charset="0"/>
              </a:rPr>
              <a:t>AH.1.7 escritorio;</a:t>
            </a:r>
          </a:p>
          <a:p>
            <a:r>
              <a:rPr lang="es-MX" dirty="0" smtClean="0">
                <a:latin typeface="Century Gothic" pitchFamily="34" charset="0"/>
              </a:rPr>
              <a:t>AH.1.8 lavabo;</a:t>
            </a:r>
          </a:p>
          <a:p>
            <a:r>
              <a:rPr lang="es-MX" dirty="0" smtClean="0">
                <a:latin typeface="Century Gothic" pitchFamily="34" charset="0"/>
              </a:rPr>
              <a:t>AH.1.9 mueble para guarda de equipo e insumos;</a:t>
            </a:r>
          </a:p>
          <a:p>
            <a:r>
              <a:rPr lang="es-MX" dirty="0" smtClean="0">
                <a:latin typeface="Century Gothic" pitchFamily="34" charset="0"/>
              </a:rPr>
              <a:t>AH.1.10 sistema para guarda de expedientes clínicos (en caso de consultorios independientes)</a:t>
            </a:r>
            <a:endParaRPr lang="es-MX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-171400"/>
            <a:ext cx="8229600" cy="796950"/>
          </a:xfrm>
        </p:spPr>
        <p:txBody>
          <a:bodyPr>
            <a:noAutofit/>
          </a:bodyPr>
          <a:lstStyle/>
          <a:p>
            <a:r>
              <a:rPr lang="es-MX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NORMA </a:t>
            </a:r>
            <a:r>
              <a:rPr lang="es-MX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Oficial Mexicana NOM-178-SSA1-1998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2469975" y="2344524"/>
            <a:ext cx="5328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200" dirty="0" smtClean="0">
                <a:solidFill>
                  <a:schemeClr val="bg1">
                    <a:lumMod val="95000"/>
                  </a:schemeClr>
                </a:solidFill>
                <a:latin typeface="Century Gothic" pitchFamily="34" charset="0"/>
              </a:rPr>
              <a:t>CENTRO COMUNITARIO</a:t>
            </a:r>
            <a:endParaRPr lang="es-MX" sz="3200" dirty="0">
              <a:solidFill>
                <a:schemeClr val="bg1">
                  <a:lumMod val="9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13985"/>
          <a:stretch>
            <a:fillRect/>
          </a:stretch>
        </p:blipFill>
        <p:spPr bwMode="auto">
          <a:xfrm>
            <a:off x="792088" y="1152128"/>
            <a:ext cx="8316416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55576" y="404664"/>
            <a:ext cx="8388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Century Gothic" pitchFamily="34" charset="0"/>
              </a:rPr>
              <a:t>Áreas:  -Entrevista  -  Trabajo  </a:t>
            </a:r>
          </a:p>
          <a:p>
            <a:r>
              <a:rPr lang="es-MX" sz="2000" dirty="0" smtClean="0">
                <a:latin typeface="Century Gothic" pitchFamily="34" charset="0"/>
              </a:rPr>
              <a:t>- Esterilización  -  Desechos biológicos</a:t>
            </a:r>
            <a:endParaRPr lang="es-MX" sz="2000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576064"/>
            <a:ext cx="8388424" cy="594928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s-MX" sz="1800" b="1" dirty="0" smtClean="0">
                <a:latin typeface="Century Gothic" pitchFamily="34" charset="0"/>
              </a:rPr>
              <a:t>Apéndice AC (Normativo)</a:t>
            </a:r>
          </a:p>
          <a:p>
            <a:pPr algn="ctr">
              <a:buNone/>
            </a:pPr>
            <a:r>
              <a:rPr lang="es-MX" sz="1800" b="1" dirty="0" smtClean="0">
                <a:latin typeface="Century Gothic" pitchFamily="34" charset="0"/>
              </a:rPr>
              <a:t>Consultorio de oftalmología</a:t>
            </a:r>
          </a:p>
          <a:p>
            <a:r>
              <a:rPr lang="es-MX" sz="1800" b="1" dirty="0" smtClean="0">
                <a:latin typeface="Century Gothic" pitchFamily="34" charset="0"/>
              </a:rPr>
              <a:t>AC.1 Mobiliario</a:t>
            </a:r>
          </a:p>
          <a:p>
            <a:r>
              <a:rPr lang="pt-BR" sz="1800" dirty="0" smtClean="0">
                <a:latin typeface="Century Gothic" pitchFamily="34" charset="0"/>
              </a:rPr>
              <a:t>AC.1.1 mesa para instrumentos oftalmológicos;</a:t>
            </a:r>
          </a:p>
          <a:p>
            <a:r>
              <a:rPr lang="es-ES" sz="1800" dirty="0" smtClean="0">
                <a:latin typeface="Century Gothic" pitchFamily="34" charset="0"/>
              </a:rPr>
              <a:t>AC.1.2 sillón para paciente, en sustitución de la mesa de exploración.</a:t>
            </a:r>
          </a:p>
          <a:p>
            <a:r>
              <a:rPr lang="es-MX" sz="1800" b="1" dirty="0" smtClean="0">
                <a:latin typeface="Century Gothic" pitchFamily="34" charset="0"/>
              </a:rPr>
              <a:t>AC.2 Equipo e instrumental</a:t>
            </a:r>
          </a:p>
          <a:p>
            <a:r>
              <a:rPr lang="es-ES" sz="1800" dirty="0" smtClean="0">
                <a:latin typeface="Century Gothic" pitchFamily="34" charset="0"/>
              </a:rPr>
              <a:t>AC.2.1 aguja para cuerpos extraños;</a:t>
            </a:r>
          </a:p>
          <a:p>
            <a:r>
              <a:rPr lang="es-ES" sz="1800" dirty="0" smtClean="0">
                <a:latin typeface="Century Gothic" pitchFamily="34" charset="0"/>
              </a:rPr>
              <a:t>AC.2.2 agujas para lavado de vías lagrimales;</a:t>
            </a:r>
          </a:p>
          <a:p>
            <a:r>
              <a:rPr lang="es-MX" sz="1800" dirty="0" smtClean="0">
                <a:latin typeface="Century Gothic" pitchFamily="34" charset="0"/>
              </a:rPr>
              <a:t>AC.2.3 armazón de pruebas;</a:t>
            </a:r>
          </a:p>
          <a:p>
            <a:r>
              <a:rPr lang="es-MX" sz="1800" dirty="0" smtClean="0">
                <a:latin typeface="Century Gothic" pitchFamily="34" charset="0"/>
              </a:rPr>
              <a:t>AC.2.4 </a:t>
            </a:r>
            <a:r>
              <a:rPr lang="es-MX" sz="1800" dirty="0" err="1" smtClean="0">
                <a:latin typeface="Century Gothic" pitchFamily="34" charset="0"/>
              </a:rPr>
              <a:t>blefarostato</a:t>
            </a:r>
            <a:r>
              <a:rPr lang="es-MX" sz="1800" dirty="0" smtClean="0">
                <a:latin typeface="Century Gothic" pitchFamily="34" charset="0"/>
              </a:rPr>
              <a:t>;</a:t>
            </a:r>
          </a:p>
          <a:p>
            <a:r>
              <a:rPr lang="es-ES" sz="1800" dirty="0" smtClean="0">
                <a:latin typeface="Century Gothic" pitchFamily="34" charset="0"/>
              </a:rPr>
              <a:t>AC.2.5 caja de lentes para pruebas;</a:t>
            </a:r>
          </a:p>
          <a:p>
            <a:r>
              <a:rPr lang="es-ES" sz="1800" dirty="0" smtClean="0">
                <a:latin typeface="Century Gothic" pitchFamily="34" charset="0"/>
              </a:rPr>
              <a:t>AC.2.6 caja de Brad Parker con pinza de traslado;</a:t>
            </a:r>
          </a:p>
          <a:p>
            <a:r>
              <a:rPr lang="es-MX" sz="1800" dirty="0" smtClean="0">
                <a:latin typeface="Century Gothic" pitchFamily="34" charset="0"/>
              </a:rPr>
              <a:t>AC.2.7 </a:t>
            </a:r>
            <a:r>
              <a:rPr lang="es-MX" sz="1800" dirty="0" err="1" smtClean="0">
                <a:latin typeface="Century Gothic" pitchFamily="34" charset="0"/>
              </a:rPr>
              <a:t>campímetro</a:t>
            </a:r>
            <a:r>
              <a:rPr lang="es-MX" sz="1800" dirty="0" smtClean="0">
                <a:latin typeface="Century Gothic" pitchFamily="34" charset="0"/>
              </a:rPr>
              <a:t> o su equivalente tecnológico</a:t>
            </a:r>
          </a:p>
          <a:p>
            <a:r>
              <a:rPr lang="es-ES" sz="1800" dirty="0" smtClean="0">
                <a:latin typeface="Century Gothic" pitchFamily="34" charset="0"/>
              </a:rPr>
              <a:t>AC.2.8 dilatador de punto lagrimal;</a:t>
            </a:r>
          </a:p>
          <a:p>
            <a:r>
              <a:rPr lang="es-MX" sz="1800" dirty="0" smtClean="0">
                <a:latin typeface="Century Gothic" pitchFamily="34" charset="0"/>
              </a:rPr>
              <a:t>AC.2.9 </a:t>
            </a:r>
            <a:r>
              <a:rPr lang="es-MX" sz="1800" dirty="0" err="1" smtClean="0">
                <a:latin typeface="Century Gothic" pitchFamily="34" charset="0"/>
              </a:rPr>
              <a:t>exoftalmómetro</a:t>
            </a:r>
            <a:r>
              <a:rPr lang="es-MX" sz="1800" dirty="0" smtClean="0">
                <a:latin typeface="Century Gothic" pitchFamily="34" charset="0"/>
              </a:rPr>
              <a:t>;</a:t>
            </a:r>
          </a:p>
          <a:p>
            <a:r>
              <a:rPr lang="es-MX" sz="1800" dirty="0" smtClean="0">
                <a:latin typeface="Century Gothic" pitchFamily="34" charset="0"/>
              </a:rPr>
              <a:t>AC.2.10 </a:t>
            </a:r>
            <a:r>
              <a:rPr lang="es-MX" sz="1800" dirty="0" err="1" smtClean="0">
                <a:latin typeface="Century Gothic" pitchFamily="34" charset="0"/>
              </a:rPr>
              <a:t>foróptero</a:t>
            </a:r>
            <a:r>
              <a:rPr lang="es-MX" sz="1800" dirty="0" smtClean="0">
                <a:latin typeface="Century Gothic" pitchFamily="34" charset="0"/>
              </a:rPr>
              <a:t>;</a:t>
            </a:r>
          </a:p>
          <a:p>
            <a:r>
              <a:rPr lang="es-ES" sz="1800" dirty="0" smtClean="0">
                <a:latin typeface="Century Gothic" pitchFamily="34" charset="0"/>
              </a:rPr>
              <a:t>AC.2.11 gubia para cuerpos extraños; …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55576" y="-176262"/>
            <a:ext cx="8229600" cy="796950"/>
          </a:xfrm>
        </p:spPr>
        <p:txBody>
          <a:bodyPr>
            <a:noAutofit/>
          </a:bodyPr>
          <a:lstStyle/>
          <a:p>
            <a:r>
              <a:rPr lang="es-MX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NORMA </a:t>
            </a:r>
            <a:r>
              <a:rPr lang="es-MX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Oficial Mexicana </a:t>
            </a:r>
            <a:r>
              <a:rPr lang="es-MX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NOM-016-SSA3-2012</a:t>
            </a:r>
            <a:endParaRPr lang="es-MX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1971</TotalTime>
  <Words>564</Words>
  <Application>Microsoft Office PowerPoint</Application>
  <PresentationFormat>On-screen Show (4:3)</PresentationFormat>
  <Paragraphs>102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NECESIDADES:</vt:lpstr>
      <vt:lpstr>Slide 3</vt:lpstr>
      <vt:lpstr>Slide 4</vt:lpstr>
      <vt:lpstr>NORMA Oficial Mexicana NOM-178-SSA1-1998</vt:lpstr>
      <vt:lpstr>NORMA Oficial Mexicana NOM-016-SSA3-2012</vt:lpstr>
      <vt:lpstr>NORMA Oficial Mexicana NOM-016-SSA3-2012</vt:lpstr>
      <vt:lpstr>NORMA Oficial Mexicana NOM-178-SSA1-1998</vt:lpstr>
      <vt:lpstr>NORMA Oficial Mexicana NOM-016-SSA3-2012</vt:lpstr>
      <vt:lpstr>NORMA Oficial Mexicana NOM-197-SSA1-2000</vt:lpstr>
      <vt:lpstr>Slide 11</vt:lpstr>
      <vt:lpstr>Slide 12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00963</dc:creator>
  <cp:lastModifiedBy>00963</cp:lastModifiedBy>
  <cp:revision>89</cp:revision>
  <dcterms:created xsi:type="dcterms:W3CDTF">2014-09-12T15:43:54Z</dcterms:created>
  <dcterms:modified xsi:type="dcterms:W3CDTF">2014-09-22T17:32:08Z</dcterms:modified>
</cp:coreProperties>
</file>